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804" r:id="rId12"/>
    <p:sldMasterId id="2147483816" r:id="rId13"/>
  </p:sldMasterIdLst>
  <p:notesMasterIdLst>
    <p:notesMasterId r:id="rId41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dJrscedx8PKESINQsN+NmRDCL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5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3" name="Google Shape;693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9" name="Google Shape;699;p1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4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14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5" name="Google Shape;705;p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1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1" name="Google Shape;711;p14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2" name="Google Shape;712;p1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1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8" name="Google Shape;718;p1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9" name="Google Shape;719;p14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0" name="Google Shape;720;p14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21" name="Google Shape;721;p1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4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4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6" name="Google Shape;736;p14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7" name="Google Shape;737;p1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5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5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3" name="Google Shape;743;p15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4" name="Google Shape;744;p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5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0" name="Google Shape;750;p1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5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5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6" name="Google Shape;756;p1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8" name="Google Shape;768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4" name="Google Shape;774;p1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80" name="Google Shape;780;p1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86" name="Google Shape;786;p1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87" name="Google Shape;787;p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3" name="Google Shape;793;p1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4" name="Google Shape;794;p1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5" name="Google Shape;795;p1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6" name="Google Shape;796;p1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2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2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11" name="Google Shape;811;p12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12" name="Google Shape;812;p1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18" name="Google Shape;818;p1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19" name="Google Shape;819;p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3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3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3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1" name="Google Shape;831;p1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1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6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6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3" name="Google Shape;993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9" name="Google Shape;999;p1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1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8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8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5" name="Google Shape;1005;p1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1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1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11" name="Google Shape;1011;p18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12" name="Google Shape;1012;p1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8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8" name="Google Shape;1018;p18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19" name="Google Shape;1019;p18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20" name="Google Shape;1020;p18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21" name="Google Shape;1021;p1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1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8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36" name="Google Shape;1036;p18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37" name="Google Shape;1037;p1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9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9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43" name="Google Shape;1043;p19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44" name="Google Shape;1044;p1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9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0" name="Google Shape;1050;p1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1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9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19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6" name="Google Shape;1056;p1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1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1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6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6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8" name="Google Shape;1068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3" name="Google Shape;1073;p1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4" name="Google Shape;1074;p1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9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9" name="Google Shape;1079;p19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0" name="Google Shape;1080;p1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1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1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5" name="Google Shape;1085;p19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86" name="Google Shape;1086;p19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87" name="Google Shape;1087;p1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1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9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3" name="Google Shape;1093;p19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94" name="Google Shape;1094;p19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5" name="Google Shape;1095;p19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96" name="Google Shape;1096;p1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8" name="Google Shape;1098;p1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1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6" name="Google Shape;1106;p1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9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19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11" name="Google Shape;1111;p19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12" name="Google Shape;1112;p1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19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0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20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18" name="Google Shape;1118;p20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19" name="Google Shape;1119;p2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" name="Google Shape;1120;p2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" name="Google Shape;1121;p2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2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0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5" name="Google Shape;1125;p2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2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p2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20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20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1" name="Google Shape;1131;p2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20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2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6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6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6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6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6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7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7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8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86" name="Google Shape;186;p8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87" name="Google Shape;187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8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" name="Google Shape;193;p8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4" name="Google Shape;194;p8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" name="Google Shape;195;p8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9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1" name="Google Shape;211;p9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2" name="Google Shape;212;p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9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9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9" name="Google Shape;219;p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9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1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5" name="Google Shape;265;p1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6" name="Google Shape;266;p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2" name="Google Shape;272;p1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3" name="Google Shape;273;p1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4" name="Google Shape;274;p1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5" name="Google Shape;275;p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7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6" name="Google Shape;286;p1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87" name="Google Shape;287;p1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1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4" name="Google Shape;294;p1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1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1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5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6" name="Google Shape;336;p15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7" name="Google Shape;337;p1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5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3" name="Google Shape;343;p15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44" name="Google Shape;344;p15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5" name="Google Shape;345;p15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46" name="Google Shape;346;p1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1" name="Google Shape;361;p15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62" name="Google Shape;362;p1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6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6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16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69" name="Google Shape;369;p1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6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1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6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1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4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p1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6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6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1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1" name="Google Shape;411;p16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2" name="Google Shape;412;p1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6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8" name="Google Shape;418;p16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9" name="Google Shape;419;p16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0" name="Google Shape;420;p16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1" name="Google Shape;421;p1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1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6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6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6" name="Google Shape;436;p16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37" name="Google Shape;437;p1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43" name="Google Shape;443;p1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4" name="Google Shape;444;p1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" name="Google Shape;450;p1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7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p1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4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4" name="Google Shape;474;p1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3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3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1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86" name="Google Shape;486;p1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87" name="Google Shape;487;p1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3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3" name="Google Shape;493;p13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4" name="Google Shape;494;p13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5" name="Google Shape;495;p13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6" name="Google Shape;496;p1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3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1" name="Google Shape;511;p13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12" name="Google Shape;512;p1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4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4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14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19" name="Google Shape;519;p1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1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4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1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4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4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" name="Google Shape;531;p1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4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9" name="Google Shape;549;p1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0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1" name="Google Shape;561;p10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2" name="Google Shape;562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0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0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8" name="Google Shape;568;p10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9" name="Google Shape;569;p10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0" name="Google Shape;570;p10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1" name="Google Shape;571;p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0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0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6" name="Google Shape;586;p1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7" name="Google Shape;587;p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3" name="Google Shape;593;p1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4" name="Google Shape;594;p1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1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0" name="Google Shape;600;p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1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1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1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5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8" name="Google Shape;61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4" name="Google Shape;624;p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9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9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6" name="Google Shape;636;p9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7" name="Google Shape;637;p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9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3" name="Google Shape;643;p9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4" name="Google Shape;644;p9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5" name="Google Shape;645;p9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6" name="Google Shape;646;p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9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0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1" name="Google Shape;661;p10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2" name="Google Shape;662;p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0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68" name="Google Shape;668;p10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9" name="Google Shape;669;p1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0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5" name="Google Shape;675;p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0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0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10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1" name="Google Shape;681;p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6" name="Google Shape;686;p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7" name="Google Shape;687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8" name="Google Shape;688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9" name="Google Shape;689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1" name="Google Shape;761;p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2" name="Google Shape;762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3" name="Google Shape;763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4" name="Google Shape;764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6" name="Google Shape;986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7" name="Google Shape;987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8" name="Google Shape;988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9" name="Google Shape;989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1" name="Google Shape;1061;p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2" name="Google Shape;1062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3" name="Google Shape;1063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4" name="Google Shape;1064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1" name="Google Shape;311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3" name="Google Shape;313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6" name="Google Shape;386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7" name="Google Shape;387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8" name="Google Shape;388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1" name="Google Shape;461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2" name="Google Shape;462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3" name="Google Shape;463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6" name="Google Shape;536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7" name="Google Shape;537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8" name="Google Shape;538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9" name="Google Shape;539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1" name="Google Shape;611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2" name="Google Shape;61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3" name="Google Shape;61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4" name="Google Shape;61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4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.jp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2.mp4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33.xml"/><Relationship Id="rId4" Type="http://schemas.openxmlformats.org/officeDocument/2006/relationships/video" Target="../media/media2.mp4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4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139" name="Google Shape;1139;p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140" name="Google Shape;1140;p1" descr="C:\Users\юзер\Desktop\prevyu-shablon-leto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442" y="0"/>
            <a:ext cx="9150442" cy="709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1" descr="D:\Державна атестація\фото  з батьками\4648195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1499" y="2276872"/>
            <a:ext cx="4664880" cy="431147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142" name="Google Shape;1142;p1"/>
          <p:cNvSpPr/>
          <p:nvPr/>
        </p:nvSpPr>
        <p:spPr>
          <a:xfrm>
            <a:off x="616024" y="200817"/>
            <a:ext cx="7772400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1" dirty="0">
                <a:solidFill>
                  <a:srgbClr val="4F6128"/>
                </a:solidFill>
                <a:latin typeface="Cambria"/>
                <a:ea typeface="Cambria"/>
                <a:sym typeface="Cambria"/>
              </a:rPr>
              <a:t>Взаємодія з батьківською громадою</a:t>
            </a:r>
            <a:endParaRPr lang="uk-UA" sz="4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1" u="none" strike="noStrike" cap="none" dirty="0">
              <a:solidFill>
                <a:schemeClr val="accent6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38" name="Google Shape;1238;p1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239" name="Google Shape;1239;p10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45090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0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10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10"/>
          <p:cNvSpPr/>
          <p:nvPr/>
        </p:nvSpPr>
        <p:spPr>
          <a:xfrm>
            <a:off x="499356" y="152400"/>
            <a:ext cx="79928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10"/>
          <p:cNvSpPr/>
          <p:nvPr/>
        </p:nvSpPr>
        <p:spPr>
          <a:xfrm>
            <a:off x="1907704" y="352056"/>
            <a:ext cx="5400600" cy="67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E36C09"/>
                </a:solidFill>
                <a:latin typeface="Cambria"/>
                <a:ea typeface="Cambria"/>
                <a:cs typeface="Cambria"/>
                <a:sym typeface="Cambria"/>
              </a:rPr>
              <a:t>День знань</a:t>
            </a:r>
            <a:endParaRPr sz="3600" b="1">
              <a:solidFill>
                <a:srgbClr val="E36C0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44" name="Google Shape;1244;p10" descr="http://dnz25cv.inf.ua/dd/dd%20%281%2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283" y="1059010"/>
            <a:ext cx="4320587" cy="288179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45" name="Google Shape;1245;p10" descr="D:\На сайт\Выдкриття груп\1 вересня\DSC0641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8004" y="3645024"/>
            <a:ext cx="4294837" cy="285811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51" name="Google Shape;1251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252" name="Google Shape;1252;p11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29613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11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1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1"/>
          <p:cNvSpPr/>
          <p:nvPr/>
        </p:nvSpPr>
        <p:spPr>
          <a:xfrm>
            <a:off x="499356" y="152400"/>
            <a:ext cx="79928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6" name="Google Shape;1256;p11"/>
          <p:cNvSpPr/>
          <p:nvPr/>
        </p:nvSpPr>
        <p:spPr>
          <a:xfrm>
            <a:off x="-6946" y="336800"/>
            <a:ext cx="5400600" cy="54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E36C09"/>
                </a:solidFill>
                <a:latin typeface="Cambria"/>
                <a:ea typeface="Cambria"/>
                <a:cs typeface="Cambria"/>
                <a:sym typeface="Cambria"/>
              </a:rPr>
              <a:t>День Захисту дітей</a:t>
            </a:r>
            <a:endParaRPr sz="2800" b="1">
              <a:solidFill>
                <a:srgbClr val="E36C0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57" name="Google Shape;1257;p11" descr="D:\На сайт\Выдкриття груп\1 вересня\DSC0641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124744"/>
            <a:ext cx="4760822" cy="316835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58" name="Google Shape;1258;p11" descr="C:\Users\юзер\Desktop\візатаційна\IMG_937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0032" y="3556514"/>
            <a:ext cx="4205865" cy="280215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259" name="Google Shape;1259;p11"/>
          <p:cNvSpPr/>
          <p:nvPr/>
        </p:nvSpPr>
        <p:spPr>
          <a:xfrm>
            <a:off x="5364088" y="2920240"/>
            <a:ext cx="3384376" cy="54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E36C09"/>
                </a:solidFill>
                <a:latin typeface="Cambria"/>
                <a:ea typeface="Cambria"/>
                <a:cs typeface="Cambria"/>
                <a:sym typeface="Cambria"/>
              </a:rPr>
              <a:t>День матері</a:t>
            </a:r>
            <a:endParaRPr sz="2800" b="1">
              <a:solidFill>
                <a:srgbClr val="E36C0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65" name="Google Shape;1265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266" name="Google Shape;1266;p12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52"/>
            <a:ext cx="9296400" cy="686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2" descr="D:\Державна атестація\фізкультурно-оздоровча робота\день фызкультурника\IMAG427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260648"/>
            <a:ext cx="4572000" cy="273423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68" name="Google Shape;1268;p12" descr="D:\Державна атестація\фізкультурно-оздоровча робота\день фызкультурника\IMAG424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8541" y="260648"/>
            <a:ext cx="3970969" cy="273423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69" name="Google Shape;1269;p12" descr="D:\Державна атестація\фізкультурно-оздоровча робота\день фызкультурника\IMAG425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19" y="3421506"/>
            <a:ext cx="4824536" cy="288526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70" name="Google Shape;1270;p12" descr="D:\Державна атестація\фізкультурно-оздоровча робота\день фызкультурника\IMAG4265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92437" y="3645024"/>
            <a:ext cx="3567073" cy="273630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271" name="Google Shape;1271;p12"/>
          <p:cNvSpPr/>
          <p:nvPr/>
        </p:nvSpPr>
        <p:spPr>
          <a:xfrm>
            <a:off x="3692383" y="2498102"/>
            <a:ext cx="2880320" cy="122413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ru-RU" sz="18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День Здоровˊя</a:t>
            </a:r>
            <a:endParaRPr sz="18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77" name="Google Shape;1277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278" name="Google Shape;1278;p13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52"/>
            <a:ext cx="9296400" cy="686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3" descr="D:\Державна атестація\фото  з батьками\свято паски в кульбабцы\20160427_10250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772" y="326080"/>
            <a:ext cx="3657172" cy="274287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80" name="Google Shape;1280;p13" descr="D:\Державна атестація\фото  з батьками\свято паски в кульбабцы\20160427_10255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5831" y="260648"/>
            <a:ext cx="3552395" cy="266429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81" name="Google Shape;1281;p13" descr="D:\Державна атестація\фото  з батьками\свято паски в кульбабцы\20160427_10381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6060" y="3249827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282" name="Google Shape;1282;p13"/>
          <p:cNvSpPr/>
          <p:nvPr/>
        </p:nvSpPr>
        <p:spPr>
          <a:xfrm>
            <a:off x="3347864" y="2060848"/>
            <a:ext cx="2520280" cy="122413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«Великодній кошечок»</a:t>
            </a:r>
            <a:endParaRPr sz="18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88" name="Google Shape;1288;p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289" name="Google Shape;1289;p14" descr="D:\фони на слайди\889786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14" descr="D:\фони на слайди\0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52"/>
            <a:ext cx="9296400" cy="686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4" descr="D:\Державна атестація\фото  з батьками\фестиваль родинних театрів\DSC_148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2128" y="286400"/>
            <a:ext cx="4067944" cy="271196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92" name="Google Shape;1292;p14" descr="D:\Державна атестація\фото  з батьками\фестиваль родинних театрів\DSC_005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174" y="3436774"/>
            <a:ext cx="4211960" cy="280797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93" name="Google Shape;1293;p14" descr="D:\Державна атестація\фото  з батьками\таланти  родини\IMAG440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8200" y="3502964"/>
            <a:ext cx="4495800" cy="268866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94" name="Google Shape;1294;p14" descr="D:\Державна атестація\фото  з батьками\таланти  родини\IMAG4450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1520" y="404664"/>
            <a:ext cx="4096190" cy="259369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295" name="Google Shape;1295;p14"/>
          <p:cNvSpPr/>
          <p:nvPr/>
        </p:nvSpPr>
        <p:spPr>
          <a:xfrm>
            <a:off x="3786570" y="2922220"/>
            <a:ext cx="1505510" cy="861695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Батьківські фестивалі</a:t>
            </a:r>
            <a:endParaRPr sz="12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01" name="Google Shape;1301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302" name="Google Shape;1302;p15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52"/>
            <a:ext cx="9296400" cy="686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15" descr="D:\ОБЖД   і права\розвага Рыта 2016 травень дородный рух\image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276872"/>
            <a:ext cx="3816424" cy="286231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04" name="Google Shape;1304;p15" descr="D:\ОБЖД   і права\розвага Рыта 2016 травень дородный рух\image-18-05-16-17-41-5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3956" y="270030"/>
            <a:ext cx="3995936" cy="299695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05" name="Google Shape;1305;p15" descr="D:\ОБЖД   і права\розвага Рыта 2016 травень дородный рух\20160518_11271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8024" y="3745306"/>
            <a:ext cx="3952439" cy="222324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306" name="Google Shape;1306;p15"/>
          <p:cNvSpPr/>
          <p:nvPr/>
        </p:nvSpPr>
        <p:spPr>
          <a:xfrm>
            <a:off x="1244440" y="517868"/>
            <a:ext cx="3039528" cy="122413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Розвага з ОБЖД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«У країні дорожніх знаків»</a:t>
            </a:r>
            <a:endParaRPr sz="16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12" name="Google Shape;1312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313" name="Google Shape;1313;p16" descr="D:\фони на слайди\889786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16" descr="D:\МОЇ ДОКУМЕНТИ\методична робота\Робота з батьками Школа батьківства\ранный вык\фото практикума\DSC_003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1052736"/>
            <a:ext cx="3996444" cy="266429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15" name="Google Shape;1315;p16" descr="D:\МОЇ ДОКУМЕНТИ\методична робота\Робота з батьками Школа батьківства\ранный вык\фото практикума\DSC_003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1300156"/>
            <a:ext cx="3625314" cy="241687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316" name="Google Shape;1316;p16"/>
          <p:cNvSpPr/>
          <p:nvPr/>
        </p:nvSpPr>
        <p:spPr>
          <a:xfrm>
            <a:off x="210732" y="260648"/>
            <a:ext cx="8640960" cy="1080120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Практикум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«Ігри та вправи в період адаптації дитини до умов дошкільного закладу»</a:t>
            </a:r>
            <a:endParaRPr sz="18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17" name="Google Shape;1317;p16" descr="D:\МОЇ ДОКУМЕНТИ\методична робота\Робота з батьками Школа батьківства\ранный вык\фото практикума\DSC_0054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6056" y="4026640"/>
            <a:ext cx="3424301" cy="251990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18" name="Google Shape;1318;p16" descr="D:\МОЇ ДОКУМЕНТИ\методична робота\Робота з батьками Школа батьківства\ранный вык\фото практикума\DSC_0077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2820" y="4026640"/>
            <a:ext cx="3528392" cy="235226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Google Shape;1323;p17" descr="D:\фони на слайди\889786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17" descr="D:\фони на слайди\0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284" y="6152"/>
            <a:ext cx="9296400" cy="686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17" descr="D:\Державна атестація\фото до тижня батьбкывства\20170222_0936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310" y="404664"/>
            <a:ext cx="4224469" cy="316835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26" name="Google Shape;1326;p17" descr="D:\Державна атестація\фото до тижня батьбкывства\20170222_09395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7783" y="188640"/>
            <a:ext cx="4097945" cy="307345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27" name="Google Shape;1327;p17" descr="D:\Державна атестація\фото до тижня батьбкывства\20170223_09423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3827" y="3804790"/>
            <a:ext cx="3876125" cy="290709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28" name="Google Shape;1328;p17" descr="D:\Державна атестація\фото до тижня батьбкывства\20170223_094524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56415" y="3597073"/>
            <a:ext cx="4167848" cy="312588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329" name="Google Shape;1329;p17"/>
          <p:cNvSpPr/>
          <p:nvPr/>
        </p:nvSpPr>
        <p:spPr>
          <a:xfrm>
            <a:off x="3923928" y="2852936"/>
            <a:ext cx="4320480" cy="7200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Майстер-клас «Творимо своїми руками»</a:t>
            </a:r>
            <a:endParaRPr sz="1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1979712" y="6110702"/>
            <a:ext cx="4320480" cy="7200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Дослідницько-пошукова діяльність </a:t>
            </a:r>
            <a:endParaRPr sz="1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" name="Google Shape;1335;p18" descr="D:\фони на слайди\889786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18" descr="D:\фони на слайди\0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284" y="6152"/>
            <a:ext cx="9296400" cy="686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18" descr="D:\Державна атестація\фото до тижня батьбкывства\20170224_09253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224" y="376657"/>
            <a:ext cx="3984443" cy="298833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38" name="Google Shape;1338;p18" descr="D:\Державна атестація\фото до тижня батьбкывства\20170224_09491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224" y="3651238"/>
            <a:ext cx="4103440" cy="307758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39" name="Google Shape;1339;p18" descr="D:\Державна атестація\фото до тижня батьбкывства\20170224_09505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6016" y="3599474"/>
            <a:ext cx="4241478" cy="318110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40" name="Google Shape;1340;p18" descr="D:\Державна атестація\фото до тижня батьбкывства\20170224_093007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49031" y="297415"/>
            <a:ext cx="4175447" cy="313158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341" name="Google Shape;1341;p18"/>
          <p:cNvSpPr/>
          <p:nvPr/>
        </p:nvSpPr>
        <p:spPr>
          <a:xfrm>
            <a:off x="2915900" y="3025781"/>
            <a:ext cx="3039528" cy="80643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КВК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«Нерозлучні друзі- дорослі і діти»</a:t>
            </a:r>
            <a:endParaRPr sz="16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p19" descr="D:\фони на слайди\889786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9" descr="D:\фони на слайди\0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284" y="6152"/>
            <a:ext cx="9296400" cy="686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9" descr="F:\Rita\20170222_10274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74" y="4077072"/>
            <a:ext cx="4104456" cy="230875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49" name="Google Shape;1349;p19" descr="F:\Rita\20170222_10470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8562" y="548680"/>
            <a:ext cx="4486707" cy="264005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50" name="Google Shape;1350;p19" descr="F:\Rita\20170222_10582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01604" y="3945575"/>
            <a:ext cx="4572001" cy="257175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51" name="Google Shape;1351;p19" descr="F:\Rita\20170222_101207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4" y="757093"/>
            <a:ext cx="4109985" cy="231186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352" name="Google Shape;1352;p19"/>
          <p:cNvSpPr/>
          <p:nvPr/>
        </p:nvSpPr>
        <p:spPr>
          <a:xfrm>
            <a:off x="2155557" y="3085803"/>
            <a:ext cx="4104456" cy="80643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Мовленнєвий турнір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«Мово рідна, слово рідне!»</a:t>
            </a:r>
            <a:endParaRPr sz="16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2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717" y="-9144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2"/>
          <p:cNvSpPr/>
          <p:nvPr/>
        </p:nvSpPr>
        <p:spPr>
          <a:xfrm>
            <a:off x="1475656" y="260648"/>
            <a:ext cx="6120680" cy="954107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Форми роботи з батьками в ДНЗ №25 ЦРД “Малюк” </a:t>
            </a:r>
            <a:endParaRPr sz="2800" b="1" i="0" u="none" strike="noStrike" cap="none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9" name="Google Shape;1149;p2"/>
          <p:cNvSpPr/>
          <p:nvPr/>
        </p:nvSpPr>
        <p:spPr>
          <a:xfrm>
            <a:off x="971600" y="1268760"/>
            <a:ext cx="81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1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індивідуальні чи групові бесіди та консультації </a:t>
            </a:r>
            <a:endParaRPr/>
          </a:p>
        </p:txBody>
      </p:sp>
      <p:sp>
        <p:nvSpPr>
          <p:cNvPr id="1150" name="Google Shape;1150;p2"/>
          <p:cNvSpPr/>
          <p:nvPr/>
        </p:nvSpPr>
        <p:spPr>
          <a:xfrm>
            <a:off x="3635896" y="2420888"/>
            <a:ext cx="46085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1" i="1" u="none" strike="noStrike" cap="none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консультативний</a:t>
            </a:r>
            <a:r>
              <a:rPr lang="ru-RU" sz="2400" b="1" i="1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центр </a:t>
            </a:r>
            <a:endParaRPr sz="2400" b="1" i="1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51" name="Google Shape;1151;p2"/>
          <p:cNvSpPr/>
          <p:nvPr/>
        </p:nvSpPr>
        <p:spPr>
          <a:xfrm>
            <a:off x="395536" y="1844824"/>
            <a:ext cx="39344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1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зустрічі з експертами </a:t>
            </a:r>
            <a:endParaRPr/>
          </a:p>
        </p:txBody>
      </p:sp>
      <p:sp>
        <p:nvSpPr>
          <p:cNvPr id="1152" name="Google Shape;1152;p2"/>
          <p:cNvSpPr/>
          <p:nvPr/>
        </p:nvSpPr>
        <p:spPr>
          <a:xfrm>
            <a:off x="1187624" y="2492896"/>
            <a:ext cx="20697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1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міні-лекції</a:t>
            </a:r>
            <a:endParaRPr/>
          </a:p>
        </p:txBody>
      </p:sp>
      <p:sp>
        <p:nvSpPr>
          <p:cNvPr id="1153" name="Google Shape;1153;p2"/>
          <p:cNvSpPr/>
          <p:nvPr/>
        </p:nvSpPr>
        <p:spPr>
          <a:xfrm>
            <a:off x="3851920" y="3501008"/>
            <a:ext cx="51125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1" i="1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сайт закладу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1" i="1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400" b="1" i="1" u="none" strike="noStrike" cap="none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інформаційні</a:t>
            </a:r>
            <a:r>
              <a:rPr lang="ru-RU" sz="2400" b="1" i="1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400" b="1" i="1" u="none" strike="noStrike" cap="none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осередки</a:t>
            </a:r>
            <a:r>
              <a:rPr lang="ru-RU" sz="2400" b="1" i="1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endParaRPr dirty="0"/>
          </a:p>
        </p:txBody>
      </p:sp>
      <p:sp>
        <p:nvSpPr>
          <p:cNvPr id="1154" name="Google Shape;1154;p2"/>
          <p:cNvSpPr/>
          <p:nvPr/>
        </p:nvSpPr>
        <p:spPr>
          <a:xfrm>
            <a:off x="611560" y="4293096"/>
            <a:ext cx="792088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дошка  оголошень,  ширми,  планшети,  папки,  стінгазети,  колажі,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Інформаційні /тематичні стенди, тематичні / педагогічні  виставки,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бібліотеки педагогічної, психологічної, правової, медичної,дитячої     літератури тощо.  </a:t>
            </a:r>
            <a:endParaRPr/>
          </a:p>
        </p:txBody>
      </p:sp>
      <p:sp>
        <p:nvSpPr>
          <p:cNvPr id="1155" name="Google Shape;1155;p2"/>
          <p:cNvSpPr/>
          <p:nvPr/>
        </p:nvSpPr>
        <p:spPr>
          <a:xfrm>
            <a:off x="323528" y="3068960"/>
            <a:ext cx="40511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1" i="1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фото-</a:t>
            </a:r>
            <a:r>
              <a:rPr lang="ru-RU" sz="2400" b="1" i="1" u="none" strike="noStrike" cap="none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відеопрезентації</a:t>
            </a:r>
            <a:r>
              <a:rPr lang="ru-RU" sz="2400" b="1" i="1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609551-66C5-4CBB-B726-41A378F62548}"/>
              </a:ext>
            </a:extLst>
          </p:cNvPr>
          <p:cNvSpPr txBox="1"/>
          <p:nvPr/>
        </p:nvSpPr>
        <p:spPr>
          <a:xfrm>
            <a:off x="4499844" y="2998415"/>
            <a:ext cx="4650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дистанційні форми роботи</a:t>
            </a:r>
            <a:endParaRPr lang="ru-UA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80" name="Google Shape;1380;p2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381" name="Google Shape;1381;p22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5634" y="16476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22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22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22"/>
          <p:cNvSpPr/>
          <p:nvPr/>
        </p:nvSpPr>
        <p:spPr>
          <a:xfrm>
            <a:off x="499356" y="152400"/>
            <a:ext cx="79928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5" name="Google Shape;1385;p22" descr="D:\візатаційна\КЄН\DSC09052.JPG"/>
          <p:cNvPicPr preferRelativeResize="0"/>
          <p:nvPr/>
        </p:nvPicPr>
        <p:blipFill rotWithShape="1">
          <a:blip r:embed="rId4">
            <a:alphaModFix/>
          </a:blip>
          <a:srcRect l="8711"/>
          <a:stretch/>
        </p:blipFill>
        <p:spPr>
          <a:xfrm>
            <a:off x="611560" y="3773310"/>
            <a:ext cx="3632720" cy="298451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86" name="Google Shape;1386;p22" descr="D:\візатаційна\КЄН\DSC09039.JPG"/>
          <p:cNvPicPr preferRelativeResize="0"/>
          <p:nvPr/>
        </p:nvPicPr>
        <p:blipFill rotWithShape="1">
          <a:blip r:embed="rId5">
            <a:alphaModFix/>
          </a:blip>
          <a:srcRect r="9925" b="18216"/>
          <a:stretch/>
        </p:blipFill>
        <p:spPr>
          <a:xfrm>
            <a:off x="4603243" y="3764004"/>
            <a:ext cx="4239910" cy="288725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87" name="Google Shape;1387;p22" descr="D:\візатаційна\фото свята\20160329_11440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30781" y="675966"/>
            <a:ext cx="3744924" cy="280869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388" name="Google Shape;1388;p22"/>
          <p:cNvSpPr/>
          <p:nvPr/>
        </p:nvSpPr>
        <p:spPr>
          <a:xfrm>
            <a:off x="16682" y="331461"/>
            <a:ext cx="3600400" cy="1106505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Акція </a:t>
            </a:r>
            <a:endParaRPr sz="16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«Посади дерево»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22"/>
          <p:cNvSpPr/>
          <p:nvPr/>
        </p:nvSpPr>
        <p:spPr>
          <a:xfrm>
            <a:off x="3117025" y="3645024"/>
            <a:ext cx="2254510" cy="81313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Суккот</a:t>
            </a:r>
            <a:endParaRPr sz="1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2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95" name="Google Shape;1395;p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396" name="Google Shape;1396;p23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72" y="-9144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23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23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23"/>
          <p:cNvSpPr/>
          <p:nvPr/>
        </p:nvSpPr>
        <p:spPr>
          <a:xfrm>
            <a:off x="499356" y="152400"/>
            <a:ext cx="79928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0" name="Google Shape;1400;p23"/>
          <p:cNvSpPr/>
          <p:nvPr/>
        </p:nvSpPr>
        <p:spPr>
          <a:xfrm>
            <a:off x="4931034" y="16285"/>
            <a:ext cx="285655" cy="67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 b="1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01" name="Google Shape;1401;p23"/>
          <p:cNvSpPr/>
          <p:nvPr/>
        </p:nvSpPr>
        <p:spPr>
          <a:xfrm>
            <a:off x="6097826" y="2023420"/>
            <a:ext cx="1714534" cy="67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 b="1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02" name="Google Shape;1402;p23" descr="F:\група  хаверім\IMG_045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00" y="381000"/>
            <a:ext cx="4057904" cy="304342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03" name="Google Shape;1403;p23" descr="F:\група  хаверім\IMG_046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914" y="2852936"/>
            <a:ext cx="5088565" cy="381642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404" name="Google Shape;1404;p23"/>
          <p:cNvSpPr/>
          <p:nvPr/>
        </p:nvSpPr>
        <p:spPr>
          <a:xfrm>
            <a:off x="5056202" y="1830766"/>
            <a:ext cx="3693768" cy="61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7030A0"/>
                </a:solidFill>
                <a:latin typeface="Cambria"/>
                <a:ea typeface="Cambria"/>
                <a:cs typeface="Cambria"/>
                <a:sym typeface="Cambria"/>
              </a:rPr>
              <a:t>Готуємось до свят</a:t>
            </a:r>
            <a:endParaRPr sz="3200" b="1">
              <a:solidFill>
                <a:srgbClr val="7030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2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10" name="Google Shape;1410;p2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411" name="Google Shape;1411;p24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9144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24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24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24"/>
          <p:cNvSpPr/>
          <p:nvPr/>
        </p:nvSpPr>
        <p:spPr>
          <a:xfrm>
            <a:off x="499356" y="152400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                            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p24"/>
          <p:cNvSpPr txBox="1"/>
          <p:nvPr/>
        </p:nvSpPr>
        <p:spPr>
          <a:xfrm>
            <a:off x="1624300" y="476672"/>
            <a:ext cx="59179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Дистанційні форми роботи з батьками</a:t>
            </a:r>
            <a:endParaRPr sz="2400" b="1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16" name="Google Shape;1416;p24" descr="C:\Users\user\Desktop\зображення_viber_2022-02-21_12-33-36-93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1052736"/>
            <a:ext cx="5086872" cy="508687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17" name="Google Shape;1417;p24"/>
          <p:cNvSpPr/>
          <p:nvPr/>
        </p:nvSpPr>
        <p:spPr>
          <a:xfrm>
            <a:off x="5796136" y="908720"/>
            <a:ext cx="3600400" cy="2493154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Консультація для батьків I старшої групи "Зернятко" на платформі Zoom на тему: " "Розвиток мовлення дітей вдома"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8" name="Google Shape;1418;p24" descr="C:\Users\user\Desktop\зображення_viber_2022-02-21_13-29-13-50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6216" y="3284984"/>
            <a:ext cx="1768188" cy="314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24" name="Google Shape;1424;p2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425" name="Google Shape;1425;p25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085" y="0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25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25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25"/>
          <p:cNvSpPr/>
          <p:nvPr/>
        </p:nvSpPr>
        <p:spPr>
          <a:xfrm>
            <a:off x="499356" y="152400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                            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9" name="Google Shape;1429;p25" descr="C:\Users\user\Desktop\зображення_viber_2022-02-21_14-06-26-26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260648"/>
            <a:ext cx="4006751" cy="300506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30" name="Google Shape;1430;p25"/>
          <p:cNvSpPr/>
          <p:nvPr/>
        </p:nvSpPr>
        <p:spPr>
          <a:xfrm>
            <a:off x="4788024" y="404664"/>
            <a:ext cx="4572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"Піклуємось разом"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(спільна робота з батьками по виготовленню годівничок для птахів в групі «Левенятко»</a:t>
            </a:r>
            <a:endParaRPr sz="2000" b="1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31" name="Google Shape;1431;p25" descr="C:\Users\user\Desktop\зображення_viber_2022-02-21_14-07-20-26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6096" y="1844824"/>
            <a:ext cx="3503835" cy="303081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32" name="Google Shape;1432;p25" descr="C:\Users\user\Desktop\зображення_viber_2022-02-21_14-07-58-95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284984"/>
            <a:ext cx="2528646" cy="337152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33" name="Google Shape;1433;p25" descr="C:\Users\user\Desktop\зображення_viber_2022-02-21_14-08-49-718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43808" y="2852936"/>
            <a:ext cx="2733768" cy="364502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39" name="Google Shape;1439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440" name="Google Shape;1440;p26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085" y="0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26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26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26"/>
          <p:cNvSpPr/>
          <p:nvPr/>
        </p:nvSpPr>
        <p:spPr>
          <a:xfrm>
            <a:off x="499356" y="152400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                            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26"/>
          <p:cNvSpPr txBox="1"/>
          <p:nvPr/>
        </p:nvSpPr>
        <p:spPr>
          <a:xfrm>
            <a:off x="683568" y="188640"/>
            <a:ext cx="53413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Кольоровий тиждень в групі “Жоржинка”</a:t>
            </a:r>
            <a:endParaRPr sz="2000" b="1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45" name="Google Shape;1445;p26" descr="C:\Users\user\Desktop\зображення_viber_2022-02-21_12-54-29-0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2200" y="836712"/>
            <a:ext cx="2771800" cy="2771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46" name="Google Shape;1446;p26" descr="C:\Users\user\Desktop\зображення_viber_2022-02-21_13-04-52-98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848" y="836712"/>
            <a:ext cx="2860576" cy="28605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47" name="Google Shape;1447;p26" descr="C:\Users\user\Desktop\зображення_viber_2022-02-21_12-54-57-33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55432" y="3789040"/>
            <a:ext cx="2788568" cy="278856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48" name="Google Shape;1448;p26" descr="C:\Users\user\Desktop\зображення_viber_2022-02-21_12-54-10-40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75856" y="3781400"/>
            <a:ext cx="3076600" cy="3076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49" name="Google Shape;1449;p26" descr="C:\Users\user\Desktop\зображення_viber_2022-02-21_13-15-53-905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1700808"/>
            <a:ext cx="3004592" cy="300459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55" name="Google Shape;1455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456" name="Google Shape;1456;p27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085" y="0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27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27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p27"/>
          <p:cNvSpPr/>
          <p:nvPr/>
        </p:nvSpPr>
        <p:spPr>
          <a:xfrm>
            <a:off x="499356" y="152400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                            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27"/>
          <p:cNvSpPr txBox="1"/>
          <p:nvPr/>
        </p:nvSpPr>
        <p:spPr>
          <a:xfrm>
            <a:off x="2843808" y="0"/>
            <a:ext cx="40504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Тиждень казок в групі “Вишенька”</a:t>
            </a:r>
            <a:endParaRPr sz="1800" b="1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61" name="Google Shape;1461;p27" descr="C:\Users\user\Desktop\зображення_viber_2022-02-21_13-03-01-32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08" y="404664"/>
            <a:ext cx="2854624" cy="285462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62" name="Google Shape;1462;p27" descr="C:\Users\user\Desktop\зображення_viber_2022-02-21_13-03-02-41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4008" y="404664"/>
            <a:ext cx="3059832" cy="305983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63" name="Google Shape;1463;p27" descr="C:\Users\user\Desktop\зображення_viber_2022-02-21_13-03-02-715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20" y="3356992"/>
            <a:ext cx="3214664" cy="321466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64" name="Google Shape;1464;p27" descr="C:\Users\user\Desktop\зображення_viber_2022-02-21_13-03-03-028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1024" y="3645024"/>
            <a:ext cx="3212976" cy="321297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2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70" name="Google Shape;1470;p2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471" name="Google Shape;1471;p28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085" y="0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28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p28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4" name="Google Shape;1474;p28"/>
          <p:cNvSpPr/>
          <p:nvPr/>
        </p:nvSpPr>
        <p:spPr>
          <a:xfrm>
            <a:off x="499356" y="152400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                            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p28"/>
          <p:cNvSpPr/>
          <p:nvPr/>
        </p:nvSpPr>
        <p:spPr>
          <a:xfrm>
            <a:off x="5220072" y="0"/>
            <a:ext cx="3600400" cy="2518851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Спільна  робота педагогів , батьків і дітей  I середньої групи «Лілея» до дня народження Т.Г.Шевченка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7" name="Google Shape;1477;p28" descr="C:\Users\user\Desktop\зображення_viber_2022-02-21_12-26-36-836.jpg"/>
          <p:cNvPicPr preferRelativeResize="0"/>
          <p:nvPr/>
        </p:nvPicPr>
        <p:blipFill rotWithShape="1">
          <a:blip r:embed="rId4">
            <a:alphaModFix/>
          </a:blip>
          <a:srcRect r="1857" b="29688"/>
          <a:stretch/>
        </p:blipFill>
        <p:spPr>
          <a:xfrm>
            <a:off x="171128" y="97492"/>
            <a:ext cx="3064632" cy="276867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78" name="Google Shape;1478;p28" descr="C:\Users\user\Desktop\зображення_viber_2022-02-21_12-26-14-53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2551" y="2918538"/>
            <a:ext cx="4510808" cy="338310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04F83B-5563-4746-9724-A3A8D47D5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85" y="3176299"/>
            <a:ext cx="2447807" cy="3263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86" name="Google Shape;1486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487" name="Google Shape;1487;p29" descr="D:\фони на слайди\05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5085" y="0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29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Google Shape;1489;p29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29"/>
          <p:cNvSpPr/>
          <p:nvPr/>
        </p:nvSpPr>
        <p:spPr>
          <a:xfrm>
            <a:off x="499356" y="152400"/>
            <a:ext cx="79928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                            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0-02-05-ddf007e69f2015a0ab2aba14bfee0aac357ba46958c272ffd7b205b1a50c5ece_f1f64f978eb12f2c">
            <a:hlinkClick r:id="" action="ppaction://media"/>
            <a:extLst>
              <a:ext uri="{FF2B5EF4-FFF2-40B4-BE49-F238E27FC236}">
                <a16:creationId xmlns:a16="http://schemas.microsoft.com/office/drawing/2014/main" id="{B666F97A-4453-4E49-BD4E-CBF6CC9FF1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271" y="152399"/>
            <a:ext cx="3040160" cy="5404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0-02-05-2524ed42c0d91120980c1915f6c4845294467702599ecaa457256fd5362885cc_1dbeed6de46f9b24">
            <a:hlinkClick r:id="" action="ppaction://media"/>
            <a:extLst>
              <a:ext uri="{FF2B5EF4-FFF2-40B4-BE49-F238E27FC236}">
                <a16:creationId xmlns:a16="http://schemas.microsoft.com/office/drawing/2014/main" id="{02DA13EC-874B-4D4C-A704-E88593DB77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7204" y="383232"/>
            <a:ext cx="3048000" cy="541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p3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085" y="0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3"/>
          <p:cNvSpPr/>
          <p:nvPr/>
        </p:nvSpPr>
        <p:spPr>
          <a:xfrm>
            <a:off x="1403648" y="404664"/>
            <a:ext cx="6264696" cy="523220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lang="ru-RU" sz="2800" b="1" i="0" u="none" strike="noStrike" cap="none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Залучення батьків до життя ДНЗ</a:t>
            </a:r>
            <a:endParaRPr sz="2800" b="1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62" name="Google Shape;1162;p3"/>
          <p:cNvSpPr/>
          <p:nvPr/>
        </p:nvSpPr>
        <p:spPr>
          <a:xfrm>
            <a:off x="683568" y="1700808"/>
            <a:ext cx="8136904" cy="310854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Родинних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свят,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розваг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дозвілля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конкурсів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виставок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ярмарок,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дослідницької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діяльності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дітей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проєктів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екскурсій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туристичних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походів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змагань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облаштування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розвивального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середовища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Днів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відкритих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дверей,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Днів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самоврядувань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Днів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чистого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довкілля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8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тощо</a:t>
            </a:r>
            <a:r>
              <a:rPr lang="ru-RU" sz="28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p4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085" y="0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4"/>
          <p:cNvSpPr/>
          <p:nvPr/>
        </p:nvSpPr>
        <p:spPr>
          <a:xfrm>
            <a:off x="1979712" y="404664"/>
            <a:ext cx="5755102" cy="584775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Обмін досвідом із батьками </a:t>
            </a:r>
            <a:endParaRPr/>
          </a:p>
        </p:txBody>
      </p:sp>
      <p:sp>
        <p:nvSpPr>
          <p:cNvPr id="1169" name="Google Shape;1169;p4"/>
          <p:cNvSpPr/>
          <p:nvPr/>
        </p:nvSpPr>
        <p:spPr>
          <a:xfrm>
            <a:off x="755576" y="1484784"/>
            <a:ext cx="2771593" cy="400069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ru-RU" sz="20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майстер-класи</a:t>
            </a:r>
            <a:endParaRPr sz="1200" dirty="0"/>
          </a:p>
        </p:txBody>
      </p:sp>
      <p:sp>
        <p:nvSpPr>
          <p:cNvPr id="1170" name="Google Shape;1170;p4"/>
          <p:cNvSpPr/>
          <p:nvPr/>
        </p:nvSpPr>
        <p:spPr>
          <a:xfrm>
            <a:off x="2339752" y="2132856"/>
            <a:ext cx="2311851" cy="400069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ru-RU" sz="2000" b="1" i="1" u="none" strike="noStrike" cap="none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тренінги</a:t>
            </a:r>
            <a:endParaRPr sz="1200" dirty="0"/>
          </a:p>
        </p:txBody>
      </p:sp>
      <p:sp>
        <p:nvSpPr>
          <p:cNvPr id="1171" name="Google Shape;1171;p4"/>
          <p:cNvSpPr/>
          <p:nvPr/>
        </p:nvSpPr>
        <p:spPr>
          <a:xfrm>
            <a:off x="3563888" y="2780928"/>
            <a:ext cx="2401042" cy="400069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ru-RU" sz="2000" b="1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круглі столи</a:t>
            </a:r>
            <a:endParaRPr sz="1200"/>
          </a:p>
        </p:txBody>
      </p:sp>
      <p:sp>
        <p:nvSpPr>
          <p:cNvPr id="1172" name="Google Shape;1172;p4"/>
          <p:cNvSpPr/>
          <p:nvPr/>
        </p:nvSpPr>
        <p:spPr>
          <a:xfrm>
            <a:off x="1115616" y="3140968"/>
            <a:ext cx="1846980" cy="400069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ru-RU" sz="20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брифінги</a:t>
            </a:r>
            <a:endParaRPr dirty="0"/>
          </a:p>
        </p:txBody>
      </p:sp>
      <p:sp>
        <p:nvSpPr>
          <p:cNvPr id="1173" name="Google Shape;1173;p4"/>
          <p:cNvSpPr/>
          <p:nvPr/>
        </p:nvSpPr>
        <p:spPr>
          <a:xfrm>
            <a:off x="4951827" y="3573016"/>
            <a:ext cx="4192173" cy="461665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ru-RU" sz="20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інтерактивні</a:t>
            </a:r>
            <a:r>
              <a:rPr lang="ru-RU" sz="2400" b="1" i="1" dirty="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ділові</a:t>
            </a:r>
            <a:r>
              <a:rPr lang="ru-RU" sz="24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ігри</a:t>
            </a:r>
            <a:endParaRPr dirty="0"/>
          </a:p>
        </p:txBody>
      </p:sp>
      <p:sp>
        <p:nvSpPr>
          <p:cNvPr id="1174" name="Google Shape;1174;p4"/>
          <p:cNvSpPr/>
          <p:nvPr/>
        </p:nvSpPr>
        <p:spPr>
          <a:xfrm>
            <a:off x="539552" y="4149080"/>
            <a:ext cx="3429144" cy="461665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ru-RU" sz="24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творчі</a:t>
            </a:r>
            <a:r>
              <a:rPr lang="ru-RU" sz="2400" b="1" i="1" dirty="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20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лабораторії</a:t>
            </a:r>
            <a:endParaRPr dirty="0"/>
          </a:p>
        </p:txBody>
      </p:sp>
      <p:sp>
        <p:nvSpPr>
          <p:cNvPr id="1175" name="Google Shape;1175;p4"/>
          <p:cNvSpPr/>
          <p:nvPr/>
        </p:nvSpPr>
        <p:spPr>
          <a:xfrm>
            <a:off x="3563888" y="4725144"/>
            <a:ext cx="4796954" cy="461665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ru-RU" sz="24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бесіди</a:t>
            </a:r>
            <a:r>
              <a:rPr lang="ru-RU" sz="24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lang="ru-RU" sz="24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диспути</a:t>
            </a:r>
            <a:r>
              <a:rPr lang="ru-RU" sz="2400" b="1" i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lang="ru-RU" sz="2000" b="1" i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обговорення</a:t>
            </a:r>
            <a:endParaRPr dirty="0"/>
          </a:p>
        </p:txBody>
      </p:sp>
      <p:sp>
        <p:nvSpPr>
          <p:cNvPr id="1176" name="Google Shape;1176;p4"/>
          <p:cNvSpPr/>
          <p:nvPr/>
        </p:nvSpPr>
        <p:spPr>
          <a:xfrm>
            <a:off x="1907704" y="5877272"/>
            <a:ext cx="5385064" cy="400069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ru-RU" sz="2000" b="1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семінари, семінари-практикуми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5" descr="D:\фони на слайди\889786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5" descr="D:\фони на слайди\0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284" y="6152"/>
            <a:ext cx="9296400" cy="686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520" y="572372"/>
            <a:ext cx="5124474" cy="384104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84" name="Google Shape;118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3775" y="3674588"/>
            <a:ext cx="4016698" cy="301325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185" name="Google Shape;1185;p5"/>
          <p:cNvSpPr/>
          <p:nvPr/>
        </p:nvSpPr>
        <p:spPr>
          <a:xfrm>
            <a:off x="3923928" y="490563"/>
            <a:ext cx="4464497" cy="1584176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Всеукраїнський</a:t>
            </a:r>
            <a:r>
              <a:rPr lang="ru-RU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ru-RU" sz="18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науково</a:t>
            </a:r>
            <a:r>
              <a:rPr lang="ru-RU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ru-RU" sz="18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методичний</a:t>
            </a:r>
            <a:r>
              <a:rPr lang="ru-RU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семінар</a:t>
            </a:r>
            <a:r>
              <a:rPr lang="ru-RU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для </a:t>
            </a:r>
            <a:r>
              <a:rPr lang="ru-RU" sz="18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інспекторів</a:t>
            </a:r>
            <a:r>
              <a:rPr lang="ru-RU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ІППО з </a:t>
            </a:r>
            <a:r>
              <a:rPr lang="ru-RU" sz="18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вивчення</a:t>
            </a:r>
            <a:r>
              <a:rPr lang="ru-RU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івриту</a:t>
            </a:r>
            <a:r>
              <a:rPr lang="ru-RU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(за </a:t>
            </a:r>
            <a:r>
              <a:rPr lang="ru-RU" sz="18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участі</a:t>
            </a:r>
            <a:r>
              <a:rPr lang="ru-RU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батьків</a:t>
            </a:r>
            <a:r>
              <a:rPr lang="ru-RU" sz="1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18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6" descr="D:\фони на слайди\889786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6" descr="D:\фони на слайди\0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284" y="6152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6"/>
          <p:cNvSpPr/>
          <p:nvPr/>
        </p:nvSpPr>
        <p:spPr>
          <a:xfrm>
            <a:off x="5514535" y="1041008"/>
            <a:ext cx="3348111" cy="158964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«Дитячий садок і </a:t>
            </a:r>
            <a:r>
              <a:rPr lang="ru-RU" sz="1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сім</a:t>
            </a:r>
            <a:r>
              <a:rPr lang="ru-RU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ˊ</a:t>
            </a:r>
            <a:r>
              <a:rPr lang="ru-RU" sz="1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я</a:t>
            </a:r>
            <a:r>
              <a:rPr lang="ru-RU" sz="1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ru-RU" sz="1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аспекти</a:t>
            </a:r>
            <a:r>
              <a:rPr lang="ru-RU" sz="1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взаємодії</a:t>
            </a:r>
            <a:r>
              <a:rPr lang="ru-RU" sz="1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» (</a:t>
            </a:r>
            <a:r>
              <a:rPr lang="ru-RU" sz="1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педрада</a:t>
            </a:r>
            <a:r>
              <a:rPr lang="ru-RU" sz="1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sz="1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спільно</a:t>
            </a:r>
            <a:r>
              <a:rPr lang="ru-RU" sz="1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з батьками)</a:t>
            </a:r>
            <a:endParaRPr sz="1800" b="1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93" name="Google Shape;1193;p6" descr="F:\Мама\20170228_14252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536" y="633621"/>
            <a:ext cx="4932040" cy="277427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94" name="Google Shape;1194;p6" descr="F:\Мама\20170228_14344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5855" y="3212976"/>
            <a:ext cx="5868144" cy="330083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00" name="Google Shape;1200;p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201" name="Google Shape;1201;p7" descr="D:\фони на слайди\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45090"/>
            <a:ext cx="9296400" cy="68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7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7"/>
          <p:cNvSpPr/>
          <p:nvPr/>
        </p:nvSpPr>
        <p:spPr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7"/>
          <p:cNvSpPr/>
          <p:nvPr/>
        </p:nvSpPr>
        <p:spPr>
          <a:xfrm>
            <a:off x="499356" y="152400"/>
            <a:ext cx="79928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p7"/>
          <p:cNvSpPr/>
          <p:nvPr/>
        </p:nvSpPr>
        <p:spPr>
          <a:xfrm>
            <a:off x="2052686" y="180109"/>
            <a:ext cx="49201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E36C09"/>
                </a:solidFill>
                <a:latin typeface="Cambria"/>
                <a:ea typeface="Cambria"/>
                <a:cs typeface="Cambria"/>
                <a:sym typeface="Cambria"/>
              </a:rPr>
              <a:t>«Школа батьківства»</a:t>
            </a:r>
            <a:endParaRPr sz="3600" b="1">
              <a:solidFill>
                <a:srgbClr val="E36C0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06" name="Google Shape;1206;p7" descr="D:\Всі фото\до сайту фото і текст із методоб.14.11.12\DSC0566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651" y="785283"/>
            <a:ext cx="3942264" cy="262359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07" name="Google Shape;1207;p7" descr="D:\Всі фото\до сайту фото і текст із методоб.14.11.12\DSC0564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2860" y="3636152"/>
            <a:ext cx="4016749" cy="267316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08" name="Google Shape;1208;p7" descr="D:\візатаційна\фото\20160328_090339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5945" y="785283"/>
            <a:ext cx="3443733" cy="2582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09" name="Google Shape;1209;p7" descr="http://dnz25cv.inf.ua/obg/obg%20%283%2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356" y="3866703"/>
            <a:ext cx="3544854" cy="265864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15" name="Google Shape;1215;p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216" name="Google Shape;1216;p8" descr="D:\фони на слайди\889786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8" descr="D:\фони на слайди\0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2400" y="-45090"/>
            <a:ext cx="9296400" cy="686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8" descr="D:\МОЇ ДОКУМЕНТИ\методична робота\Робота з батьками Школа батьківства\про аутизм\DSC_082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6720" y="458042"/>
            <a:ext cx="4225760" cy="281717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19" name="Google Shape;1219;p8" descr="D:\МОЇ ДОКУМЕНТИ\методична робота\Робота з батьками Школа батьківства\про аутизм\DSC_0825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8982" y="3586207"/>
            <a:ext cx="4103947" cy="273596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20" name="Google Shape;1220;p8" descr="D:\МОЇ ДОКУМЕНТИ\методична робота\Робота з батьками Школа батьківства\Батькывськы збори\Збори 2015\фото\IMAG249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727788"/>
            <a:ext cx="4194711" cy="2958609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221" name="Google Shape;1221;p8"/>
          <p:cNvSpPr/>
          <p:nvPr/>
        </p:nvSpPr>
        <p:spPr>
          <a:xfrm>
            <a:off x="5176473" y="3252415"/>
            <a:ext cx="3528392" cy="7200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Консультація «Аутизм  в дошкільному віці»</a:t>
            </a:r>
            <a:endParaRPr sz="1600" b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2" name="Google Shape;1222;p8"/>
          <p:cNvSpPr/>
          <p:nvPr/>
        </p:nvSpPr>
        <p:spPr>
          <a:xfrm>
            <a:off x="2276867" y="188640"/>
            <a:ext cx="4248472" cy="810718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Консультативний пункт</a:t>
            </a:r>
            <a:endParaRPr sz="20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23" name="Google Shape;122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1034" y="3567233"/>
            <a:ext cx="4063189" cy="304739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" name="Google Shape;1228;p9" descr="D:\фони на слайди\889786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9" descr="D:\фони на слайди\0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52"/>
            <a:ext cx="9296400" cy="686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9" descr="IMG_20170203_16111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44" y="292884"/>
            <a:ext cx="3433661" cy="310376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31" name="Google Shape;1231;p9" descr="C:\Users\юзер\Desktop\візатаційна\фото\DSC0893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6005" y="187268"/>
            <a:ext cx="4269184" cy="320188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32" name="Google Shape;1232;p9" descr="C:\Users\юзер\Desktop\візатаційна\фото\DSC0925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4609" y="3717028"/>
            <a:ext cx="4167182" cy="312538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40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9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7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7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8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6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8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4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3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371</Words>
  <Application>Microsoft Office PowerPoint</Application>
  <PresentationFormat>Экран (4:3)</PresentationFormat>
  <Paragraphs>80</Paragraphs>
  <Slides>27</Slides>
  <Notes>27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27</vt:i4>
      </vt:variant>
    </vt:vector>
  </HeadingPairs>
  <TitlesOfParts>
    <vt:vector size="46" baseType="lpstr">
      <vt:lpstr>Cambria</vt:lpstr>
      <vt:lpstr>Noto Sans Symbols</vt:lpstr>
      <vt:lpstr>Arial Narrow</vt:lpstr>
      <vt:lpstr>Wingdings</vt:lpstr>
      <vt:lpstr>Calibri</vt:lpstr>
      <vt:lpstr>Arial</vt:lpstr>
      <vt:lpstr>40_Тема Office</vt:lpstr>
      <vt:lpstr>Тема Office</vt:lpstr>
      <vt:lpstr>42_Тема Office</vt:lpstr>
      <vt:lpstr>46_Тема Office</vt:lpstr>
      <vt:lpstr>51_Тема Office</vt:lpstr>
      <vt:lpstr>52_Тема Office</vt:lpstr>
      <vt:lpstr>48_Тема Office</vt:lpstr>
      <vt:lpstr>44_Тема Office</vt:lpstr>
      <vt:lpstr>43_Тема Office</vt:lpstr>
      <vt:lpstr>49_Тема Office</vt:lpstr>
      <vt:lpstr>47_Тема Office</vt:lpstr>
      <vt:lpstr>57_Тема Office</vt:lpstr>
      <vt:lpstr>58_Тема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Людмила Дідів</cp:lastModifiedBy>
  <cp:revision>2</cp:revision>
  <dcterms:created xsi:type="dcterms:W3CDTF">2017-01-20T07:48:16Z</dcterms:created>
  <dcterms:modified xsi:type="dcterms:W3CDTF">2022-02-22T01:14:40Z</dcterms:modified>
</cp:coreProperties>
</file>