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69" r:id="rId4"/>
    <p:sldId id="277" r:id="rId5"/>
    <p:sldId id="282" r:id="rId6"/>
    <p:sldId id="283" r:id="rId7"/>
    <p:sldId id="278" r:id="rId8"/>
    <p:sldId id="280" r:id="rId9"/>
    <p:sldId id="281" r:id="rId10"/>
    <p:sldId id="279" r:id="rId11"/>
    <p:sldId id="285" r:id="rId12"/>
    <p:sldId id="290" r:id="rId13"/>
    <p:sldId id="289" r:id="rId14"/>
    <p:sldId id="272" r:id="rId15"/>
    <p:sldId id="271" r:id="rId16"/>
    <p:sldId id="288" r:id="rId17"/>
    <p:sldId id="273" r:id="rId18"/>
    <p:sldId id="274" r:id="rId19"/>
    <p:sldId id="275" r:id="rId20"/>
    <p:sldId id="292" r:id="rId21"/>
    <p:sldId id="291" r:id="rId22"/>
    <p:sldId id="276" r:id="rId2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A5B28-07B8-44D6-8683-746B7968A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A78FA0-2E68-4D44-8C20-CD9357E25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035CCA-0AA3-41F6-B84B-BBB5DFF6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A4B7-B940-416F-9C88-3DAE82E20A1E}" type="datetimeFigureOut">
              <a:rPr lang="ru-UA" smtClean="0"/>
              <a:t>13.12.2022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DF6D9-5257-4E25-9BFF-AD328574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26B930-3240-45B3-B8B6-9E56C61E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8A94-A155-4F2B-B533-522BE02C1D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55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634BA-DBFC-4459-9283-80B2167B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B6BBA-73A6-40A0-AD76-F9AB09697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246E5-DFE1-40C3-88E3-EC33F423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A4B7-B940-416F-9C88-3DAE82E20A1E}" type="datetimeFigureOut">
              <a:rPr lang="ru-UA" smtClean="0"/>
              <a:t>13.12.2022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8EB4C0-6D29-4474-82B5-8119E0AD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250AEC-35C0-4F22-83AA-9A3B62A2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8A94-A155-4F2B-B533-522BE02C1D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940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AB82BB-3688-4D45-BE82-36E119ECE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840A5E-F695-47DA-A40A-EB509199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227FF-04FA-4425-97B0-C282050C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A4B7-B940-416F-9C88-3DAE82E20A1E}" type="datetimeFigureOut">
              <a:rPr lang="ru-UA" smtClean="0"/>
              <a:t>13.12.2022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0CE403-5966-4591-8C47-6795F8F4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52B8C4-3CB6-4084-BC88-C5A018A4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8A94-A155-4F2B-B533-522BE02C1D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690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B6159-2A8D-494E-AD53-910BBE4A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E322AA-23B5-45F0-BBC4-267F016C8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7656BB-DD13-4131-9AE7-F950F1BA9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A4B7-B940-416F-9C88-3DAE82E20A1E}" type="datetimeFigureOut">
              <a:rPr lang="ru-UA" smtClean="0"/>
              <a:t>13.12.2022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E6891-9694-4C82-8548-0AA1D808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DC943-5858-4E0F-81C5-B37F7797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8A94-A155-4F2B-B533-522BE02C1D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14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D6A85-0D67-48C3-BDE9-1C818339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6BFC8C-1824-4A04-9089-6F5B5A4CD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0B9462-3365-443A-87B5-5C157166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A4B7-B940-416F-9C88-3DAE82E20A1E}" type="datetimeFigureOut">
              <a:rPr lang="ru-UA" smtClean="0"/>
              <a:t>13.12.2022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525E5-16DA-4C38-AAE5-110004F2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9C87E-FD3A-4029-831E-A5F8B14B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8A94-A155-4F2B-B533-522BE02C1D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856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3DF63-1C59-438F-B0F2-27D1190D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41A60-28C1-490A-B459-92D8CEAD6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DC2E2B-2FA2-40DC-8687-1FC317D37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E4DAFF-C61C-4330-8581-6663130E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A4B7-B940-416F-9C88-3DAE82E20A1E}" type="datetimeFigureOut">
              <a:rPr lang="ru-UA" smtClean="0"/>
              <a:t>13.12.2022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9D41B-13A2-4700-B0E5-9A4A014A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D69849-F0D9-42E9-AF00-AC301CFE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8A94-A155-4F2B-B533-522BE02C1D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57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CA140-0089-4F35-9089-0A76752D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BBF4C-C5B8-4043-A9B0-1B57A8EEE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705583-8399-485E-BA4C-B8AF312D3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0487D1-B08B-489D-9ECF-08F4503C3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3C10BA-54FB-4FB9-8AED-35E4219D5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834E1A-55E5-4722-8B4F-90666FCA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A4B7-B940-416F-9C88-3DAE82E20A1E}" type="datetimeFigureOut">
              <a:rPr lang="ru-UA" smtClean="0"/>
              <a:t>13.12.2022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2695B1-1673-40C5-890B-513D7776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42BDC6-B10D-4D16-8972-D9D1CEA4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8A94-A155-4F2B-B533-522BE02C1D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912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70AD4-0E42-4336-A7A8-52526B5F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D57DEC-F6BD-488B-80F7-88438088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A4B7-B940-416F-9C88-3DAE82E20A1E}" type="datetimeFigureOut">
              <a:rPr lang="ru-UA" smtClean="0"/>
              <a:t>13.12.2022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B416B2-99B9-4E6A-AAF7-61371A47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1D794E-3C82-4A40-AC1C-93E48EEE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8A94-A155-4F2B-B533-522BE02C1D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011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431C48-8E8F-41EB-8745-62414CA0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A4B7-B940-416F-9C88-3DAE82E20A1E}" type="datetimeFigureOut">
              <a:rPr lang="ru-UA" smtClean="0"/>
              <a:t>13.12.2022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CA9290-DB80-4992-A8F4-B57D0A0A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CBAEB-8EF6-4D8A-B375-421232DE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8A94-A155-4F2B-B533-522BE02C1D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212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886D6-3C99-4EC7-BDF5-BB1192B2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BB42D-0F64-42EC-A94B-AE7A132E4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9C657D-B6F2-4645-A147-15DCE8A7F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2DC057-677E-4863-9707-B95E6E76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A4B7-B940-416F-9C88-3DAE82E20A1E}" type="datetimeFigureOut">
              <a:rPr lang="ru-UA" smtClean="0"/>
              <a:t>13.12.2022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C10459-E77B-4B3D-A2DF-A1D232BD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5CC6F-7010-4006-9288-8F6FFA26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8A94-A155-4F2B-B533-522BE02C1D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519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DCD0A-8FFE-4395-92F4-999AD7F5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64C6FB-C109-4ADF-A892-B1DE01E9B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4E744A-783F-4F3E-9E6C-6AC3EE6A3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BDA262-1A19-4AFA-BB5C-DA5502A9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A4B7-B940-416F-9C88-3DAE82E20A1E}" type="datetimeFigureOut">
              <a:rPr lang="ru-UA" smtClean="0"/>
              <a:t>13.12.2022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60A7FD-A1D1-417D-9189-8074EA32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645882-D8F2-4E11-8CDC-F033E0BF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8A94-A155-4F2B-B533-522BE02C1D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748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5375F-6CF5-421E-B988-6425D2D8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D9E6BB-0BFD-42C4-9BF5-A6707C430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0CEF45-0125-4C50-87D2-1B039F32F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8A4B7-B940-416F-9C88-3DAE82E20A1E}" type="datetimeFigureOut">
              <a:rPr lang="ru-UA" smtClean="0"/>
              <a:t>13.12.2022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8A316-B830-44B4-B591-5A5CF51D9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A45F40-00AD-47AB-8604-83F2D5F4A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38A94-A155-4F2B-B533-522BE02C1D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50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2" descr="Як діяти під час «повітряної тривоги»: в управлінні цивільного захисту  розповіли як працює система оповіщення » Чернівецький промінь | Новини.  Буковина. Чернів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97" y="293414"/>
            <a:ext cx="2466006" cy="1305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4CE71-702D-4097-96DA-9A53D42346B4}"/>
              </a:ext>
            </a:extLst>
          </p:cNvPr>
          <p:cNvSpPr txBox="1"/>
          <p:nvPr/>
        </p:nvSpPr>
        <p:spPr>
          <a:xfrm>
            <a:off x="4399360" y="156002"/>
            <a:ext cx="5694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Робота ЗДО №25 «Малюк»</a:t>
            </a:r>
          </a:p>
          <a:p>
            <a:pPr algn="ctr"/>
            <a:r>
              <a:rPr lang="uk-UA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умовах воєнного стану</a:t>
            </a:r>
            <a:endParaRPr lang="ru-UA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06128-B263-4B94-A75A-78689A5B207E}"/>
              </a:ext>
            </a:extLst>
          </p:cNvPr>
          <p:cNvSpPr txBox="1"/>
          <p:nvPr/>
        </p:nvSpPr>
        <p:spPr>
          <a:xfrm>
            <a:off x="647935" y="1598545"/>
            <a:ext cx="113452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</a:rPr>
              <a:t>-Наказ    «Про організацію роботи, заходи безпеки та реагування на можливі надзвичайні ситуації в ЗДО №25 «Малюк» в умовах правового режиму воєнного часу»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</a:rPr>
              <a:t>Наказ  «Про організацію роботи в умовах воєнного часу »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</a:rPr>
              <a:t>План реагування на надзвичайні ситуації вихователя ЗДО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</a:rPr>
              <a:t>Наказ «Про обов’язкове встановлення на мобільні телефони застосунок </a:t>
            </a:r>
          </a:p>
          <a:p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</a:rPr>
              <a:t>«Повітряна тривога»»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</a:rPr>
              <a:t>Схема евакуації  до ТУ кожної вікової групи ЗДО №25 «Малюк»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</a:rPr>
              <a:t>Інструкція щодо дій персоналу при сигналі «Увага всім! Повітряна тривога!»</a:t>
            </a:r>
          </a:p>
          <a:p>
            <a:pPr marL="285750" indent="-285750">
              <a:buFontTx/>
              <a:buChar char="-"/>
            </a:pPr>
            <a:endParaRPr lang="uk-UA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uk-UA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70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2" descr="Як діяти під час «повітряної тривоги»: в управлінні цивільного захисту  розповіли як працює система оповіщення » Чернівецький промінь | Новини.  Буковина. Чернів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480" y="188469"/>
            <a:ext cx="3198510" cy="169280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4CE71-702D-4097-96DA-9A53D42346B4}"/>
              </a:ext>
            </a:extLst>
          </p:cNvPr>
          <p:cNvSpPr txBox="1"/>
          <p:nvPr/>
        </p:nvSpPr>
        <p:spPr>
          <a:xfrm>
            <a:off x="3684105" y="388712"/>
            <a:ext cx="7885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Алгоритм дій для батьків</a:t>
            </a:r>
          </a:p>
          <a:p>
            <a:r>
              <a:rPr lang="uk-UA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 час сигналу  «Повітряна тривога»</a:t>
            </a:r>
            <a:endParaRPr lang="ru-UA" sz="28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D20CD-A0D4-4017-A127-C5C7A14D0756}"/>
              </a:ext>
            </a:extLst>
          </p:cNvPr>
          <p:cNvSpPr txBox="1"/>
          <p:nvPr/>
        </p:nvSpPr>
        <p:spPr>
          <a:xfrm>
            <a:off x="265043" y="1988841"/>
            <a:ext cx="11304105" cy="4007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  <a:buSzPts val="1000"/>
            </a:pPr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1.Долучитися 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каналу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 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закладу та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оперативною та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необхідною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повітряної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372100" algn="l"/>
              </a:tabLst>
            </a:pPr>
            <a:r>
              <a:rPr lang="uk-UA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2.Якщо тривога застала до початку роботи ЗДО:</a:t>
            </a:r>
            <a:endParaRPr lang="ru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3721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-Батьки очікують закінчення повітряної тривоги, через 45хв. після відбою повітряної тривоги можуть  привести дітей в ЗДО.</a:t>
            </a:r>
            <a:endParaRPr lang="ru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372100" algn="l"/>
              </a:tabLst>
            </a:pPr>
            <a:r>
              <a:rPr lang="uk-UA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Якщо тривога застала  дорогою до закладу:</a:t>
            </a:r>
            <a:endParaRPr lang="ru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950"/>
              </a:spcAft>
            </a:pPr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батьки 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uk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ють</a:t>
            </a:r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5-7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дістатися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ЗДО, вони відводять   дітей 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 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закладу </a:t>
            </a:r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самі  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перемі</a:t>
            </a:r>
            <a:r>
              <a:rPr lang="uk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щаються</a:t>
            </a:r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найближчого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UA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U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9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2" descr="Як діяти під час «повітряної тривоги»: в управлінні цивільного захисту  розповіли як працює система оповіщення » Чернівецький промінь | Новини.  Буковина. Чернів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9096"/>
            <a:ext cx="3198510" cy="1692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4CE71-702D-4097-96DA-9A53D42346B4}"/>
              </a:ext>
            </a:extLst>
          </p:cNvPr>
          <p:cNvSpPr txBox="1"/>
          <p:nvPr/>
        </p:nvSpPr>
        <p:spPr>
          <a:xfrm>
            <a:off x="5303913" y="388712"/>
            <a:ext cx="6583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Алгоритм дій для батьків</a:t>
            </a:r>
          </a:p>
          <a:p>
            <a:r>
              <a:rPr lang="uk-UA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 час сигналу «Повітряна тривога»</a:t>
            </a:r>
            <a:endParaRPr lang="ru-UA" sz="28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F18F8-48B1-4C60-AA0D-6CB6B3E3C11F}"/>
              </a:ext>
            </a:extLst>
          </p:cNvPr>
          <p:cNvSpPr txBox="1"/>
          <p:nvPr/>
        </p:nvSpPr>
        <p:spPr>
          <a:xfrm>
            <a:off x="165652" y="2593780"/>
            <a:ext cx="11860696" cy="3236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175"/>
              </a:lnSpc>
              <a:spcBef>
                <a:spcPts val="1800"/>
              </a:spcBef>
              <a:spcAft>
                <a:spcPts val="1050"/>
              </a:spcAft>
            </a:pPr>
            <a:r>
              <a:rPr lang="uk-UA" sz="28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UA" sz="2800" u="sng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UA" sz="28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u="sng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UA" sz="28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UA" sz="2800" u="sng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повітряної</a:t>
            </a:r>
            <a:r>
              <a:rPr lang="ru-UA" sz="28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u="sng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ru-UA" sz="28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батьки хочуть забрати дитину з укриття  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372100" algn="l"/>
              </a:tabLst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UA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Нагадуємо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атьки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забрати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дитину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укриття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повітряної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тривоги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педагог,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права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відпустити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дитину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укриття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прохання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До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завершення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повітряної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тривоги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повинна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залишатися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укритті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Адже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 батьки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наражають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небезпеку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себе, й </a:t>
            </a:r>
            <a:r>
              <a:rPr lang="ru-UA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дитину</a:t>
            </a:r>
            <a:r>
              <a:rPr lang="ru-UA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372100" algn="l"/>
              </a:tabLst>
            </a:pP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0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700C7F-BC97-4178-879C-2EBDA6E98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6" y="1764219"/>
            <a:ext cx="3642692" cy="485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DD9A4E-15B0-4D60-AF7E-F1AC98F9F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77" y="969088"/>
            <a:ext cx="3847686" cy="5130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084F26-6CED-4135-A073-1DB107030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81" y="1143000"/>
            <a:ext cx="3930926" cy="5241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C81D1C-95E7-43F2-A8C0-061984ECF76E}"/>
              </a:ext>
            </a:extLst>
          </p:cNvPr>
          <p:cNvSpPr txBox="1"/>
          <p:nvPr/>
        </p:nvSpPr>
        <p:spPr>
          <a:xfrm>
            <a:off x="4977748" y="173890"/>
            <a:ext cx="562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Увага!!! Повітряна тривога!!!!</a:t>
            </a:r>
            <a:endParaRPr lang="ru-UA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Як діяти під час «повітряної тривоги»: в управлінні цивільного захисту  розповіли як працює система оповіщення » Чернівецький промінь | Новини.  Буковина. Чернівці">
            <a:extLst>
              <a:ext uri="{FF2B5EF4-FFF2-40B4-BE49-F238E27FC236}">
                <a16:creationId xmlns:a16="http://schemas.microsoft.com/office/drawing/2014/main" id="{F219C5BB-F5A2-4E06-8914-33B92EF6E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712" y="236859"/>
            <a:ext cx="2664035" cy="1409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05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D5C2BB-CCAD-4BD8-9EB2-A6D2DFF4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80" y="1929994"/>
            <a:ext cx="5757874" cy="4318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C471EA-CADB-4AE5-8BC8-B73E720F6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55" y="1202183"/>
            <a:ext cx="5938177" cy="445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D909A2-8FC5-43CB-899B-8B3F4FDC620D}"/>
              </a:ext>
            </a:extLst>
          </p:cNvPr>
          <p:cNvSpPr txBox="1"/>
          <p:nvPr/>
        </p:nvSpPr>
        <p:spPr>
          <a:xfrm>
            <a:off x="2355672" y="18889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Тимчасове укриття  ЗДО №25 «Малюк»</a:t>
            </a:r>
            <a:endParaRPr lang="ru-UA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9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0D485A-4CA2-43CB-825C-6F6406EDF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8" y="285612"/>
            <a:ext cx="5132088" cy="384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0DEDFC-A6D2-4035-9306-0C560664E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66" y="2345635"/>
            <a:ext cx="5264013" cy="394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857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CFE320-E94C-4890-869F-B5FDE537F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4" y="135082"/>
            <a:ext cx="4391890" cy="3293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0A0A-F312-41C2-83DD-299D29EEB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91" y="135082"/>
            <a:ext cx="4502726" cy="3377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266B8A-AA68-42F8-8899-D03231580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7" y="3345873"/>
            <a:ext cx="4502726" cy="3377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080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0112A7-14A1-4CDC-B820-535FAED7C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8" y="122581"/>
            <a:ext cx="5420141" cy="406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E3E807-6841-4758-AD7C-904A1F3A5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9" y="1987826"/>
            <a:ext cx="6020902" cy="4515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3026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1009AC-2746-4207-8AE8-AF7E31842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6" y="1484795"/>
            <a:ext cx="3870463" cy="5160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BAABBC-9007-4459-96D4-174DD0457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15" y="768627"/>
            <a:ext cx="6740939" cy="5055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0847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DFB317-1689-4018-8B52-138AB97D3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148393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05CA73-0E94-4E36-9263-8FF6319A4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5" y="3190461"/>
            <a:ext cx="4890052" cy="3667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FB942C-C1EA-4CB2-BAB3-FC4CC496C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77" y="148393"/>
            <a:ext cx="4943065" cy="3707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3815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2A196-4090-4861-BC04-9979908FB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" y="964644"/>
            <a:ext cx="4214193" cy="561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63B054-489C-48D2-9A21-342440FE1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1" y="274431"/>
            <a:ext cx="4731853" cy="63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444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2" descr="Як діяти під час «повітряної тривоги»: в управлінні цивільного захисту  розповіли як працює система оповіщення » Чернівецький промінь | Новини.  Буковина. Чернів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58" y="65529"/>
            <a:ext cx="3198510" cy="1692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4CE71-702D-4097-96DA-9A53D42346B4}"/>
              </a:ext>
            </a:extLst>
          </p:cNvPr>
          <p:cNvSpPr txBox="1"/>
          <p:nvPr/>
        </p:nvSpPr>
        <p:spPr>
          <a:xfrm>
            <a:off x="5056686" y="388712"/>
            <a:ext cx="544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UA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32ADAB-552F-47CE-BBBE-25A5E58BC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545" y="156454"/>
            <a:ext cx="4908818" cy="6545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3DB84E-C8AA-4B79-89A7-43EE0464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79" y="2270395"/>
            <a:ext cx="4533178" cy="3399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706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5312DB-EC93-4934-8456-9E1A7666B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62" y="571500"/>
            <a:ext cx="6609823" cy="465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A8DA1C-FC2E-426A-A18A-CD2D28378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5" y="602974"/>
            <a:ext cx="4239039" cy="5652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531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9872E4-6533-4DE9-8626-070593B9B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45" y="168963"/>
            <a:ext cx="4579455" cy="6105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F003C-9BE6-441E-8996-96E34604F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3" y="376030"/>
            <a:ext cx="4579454" cy="6105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1093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Як діяти під час «повітряної тривоги»: в управлінні цивільного захисту  розповіли як працює система оповіщення » Чернівецький промінь | Новини.  Буковина. Чернівці">
            <a:extLst>
              <a:ext uri="{FF2B5EF4-FFF2-40B4-BE49-F238E27FC236}">
                <a16:creationId xmlns:a16="http://schemas.microsoft.com/office/drawing/2014/main" id="{034A77EE-2C9A-4B76-A142-EAEC81DE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 bwMode="auto">
          <a:xfrm>
            <a:off x="173018" y="190403"/>
            <a:ext cx="3198510" cy="1692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6" name="Picture 2" descr="Дети И Учитель — стоковая векторная графика и другие изображения на тему  Бумага - Бумага, Векторная графика, Взрослый - i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12" y="1715745"/>
            <a:ext cx="6429388" cy="51422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7560365" cy="1503717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                            </a:t>
            </a:r>
            <a:r>
              <a:rPr lang="uk-UA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Пам’ятай!!!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330" y="1743937"/>
            <a:ext cx="11528652" cy="5126055"/>
          </a:xfrm>
        </p:spPr>
        <p:txBody>
          <a:bodyPr/>
          <a:lstStyle/>
          <a:p>
            <a:r>
              <a:rPr lang="uk-UA" dirty="0"/>
              <a:t>Виконання цих простих правил – запорука твоєї БЕЗПЕКИ</a:t>
            </a:r>
          </a:p>
          <a:p>
            <a:r>
              <a:rPr lang="uk-UA" dirty="0"/>
              <a:t>Уважно прислухайся до порад  </a:t>
            </a:r>
          </a:p>
          <a:p>
            <a:r>
              <a:rPr lang="uk-UA" b="1" dirty="0">
                <a:solidFill>
                  <a:srgbClr val="00B0F0"/>
                </a:solidFill>
                <a:latin typeface="Century" pitchFamily="18" charset="0"/>
              </a:rPr>
              <a:t>Бажаємо МИРНОГО неба, </a:t>
            </a:r>
          </a:p>
          <a:p>
            <a:r>
              <a:rPr lang="uk-UA" b="1" dirty="0"/>
              <a:t>  </a:t>
            </a:r>
            <a:r>
              <a:rPr lang="uk-UA" b="1" dirty="0">
                <a:solidFill>
                  <a:srgbClr val="FFC000"/>
                </a:solidFill>
                <a:latin typeface="Century" pitchFamily="18" charset="0"/>
              </a:rPr>
              <a:t>СПОКІЙНОГО дня,</a:t>
            </a:r>
          </a:p>
          <a:p>
            <a:r>
              <a:rPr lang="uk-UA" b="1" dirty="0"/>
              <a:t> </a:t>
            </a:r>
            <a:r>
              <a:rPr lang="uk-UA" b="1" dirty="0">
                <a:solidFill>
                  <a:srgbClr val="7030A0"/>
                </a:solidFill>
                <a:latin typeface="Century" pitchFamily="18" charset="0"/>
              </a:rPr>
              <a:t>ГАРНОГО </a:t>
            </a:r>
          </a:p>
          <a:p>
            <a:r>
              <a:rPr lang="uk-UA" b="1" dirty="0">
                <a:solidFill>
                  <a:srgbClr val="7030A0"/>
                </a:solidFill>
                <a:latin typeface="Century" pitchFamily="18" charset="0"/>
              </a:rPr>
              <a:t>настрою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2FDEF-C070-406F-AD36-578D6D76BAE9}"/>
              </a:ext>
            </a:extLst>
          </p:cNvPr>
          <p:cNvSpPr txBox="1"/>
          <p:nvPr/>
        </p:nvSpPr>
        <p:spPr>
          <a:xfrm>
            <a:off x="2332383" y="3052060"/>
            <a:ext cx="8820472" cy="3565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B4618-FA3E-402F-AEAD-EED275F7C126}"/>
              </a:ext>
            </a:extLst>
          </p:cNvPr>
          <p:cNvSpPr txBox="1"/>
          <p:nvPr/>
        </p:nvSpPr>
        <p:spPr>
          <a:xfrm>
            <a:off x="3371528" y="2493113"/>
            <a:ext cx="8820472" cy="3565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8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8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8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A0D4-DB17-410B-8109-2A96D485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BFCB4E-EB48-4127-AD05-07E82F356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7" y="0"/>
            <a:ext cx="12196357" cy="6858000"/>
          </a:xfrm>
        </p:spPr>
      </p:pic>
      <p:pic>
        <p:nvPicPr>
          <p:cNvPr id="4" name="Picture 2" descr="Учитель и дети мальчик и девочка со знаменем | Премиум векторы">
            <a:extLst>
              <a:ext uri="{FF2B5EF4-FFF2-40B4-BE49-F238E27FC236}">
                <a16:creationId xmlns:a16="http://schemas.microsoft.com/office/drawing/2014/main" id="{6CA37BEF-89F6-415A-962C-3B1A4A39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CDFBD9-9978-4B03-A48C-427EAE3023D7}"/>
              </a:ext>
            </a:extLst>
          </p:cNvPr>
          <p:cNvSpPr txBox="1"/>
          <p:nvPr/>
        </p:nvSpPr>
        <p:spPr>
          <a:xfrm>
            <a:off x="1630018" y="4541678"/>
            <a:ext cx="85609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Cambria" panose="02040503050406030204" pitchFamily="18" charset="0"/>
                <a:ea typeface="Cambria" panose="02040503050406030204" pitchFamily="18" charset="0"/>
              </a:rPr>
              <a:t>Алгоритм дій учасників освітнього </a:t>
            </a:r>
            <a:br>
              <a:rPr lang="uk-UA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2800" dirty="0">
                <a:latin typeface="Cambria" panose="02040503050406030204" pitchFamily="18" charset="0"/>
                <a:ea typeface="Cambria" panose="02040503050406030204" pitchFamily="18" charset="0"/>
              </a:rPr>
              <a:t>процесу в ЗДО №25 «Малюк» </a:t>
            </a:r>
            <a:br>
              <a:rPr lang="uk-UA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2800" dirty="0">
                <a:latin typeface="Cambria" panose="02040503050406030204" pitchFamily="18" charset="0"/>
                <a:ea typeface="Cambria" panose="02040503050406030204" pitchFamily="18" charset="0"/>
              </a:rPr>
              <a:t>під час сигналу </a:t>
            </a:r>
            <a:br>
              <a:rPr lang="uk-UA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“Повітряна тривога”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315770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2" descr="Як діяти під час «повітряної тривоги»: в управлінні цивільного захисту  розповіли як працює система оповіщення » Чернівецький промінь | Новини.  Буковина. Чернів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281" y="142522"/>
            <a:ext cx="2466006" cy="1305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4CE71-702D-4097-96DA-9A53D42346B4}"/>
              </a:ext>
            </a:extLst>
          </p:cNvPr>
          <p:cNvSpPr txBox="1"/>
          <p:nvPr/>
        </p:nvSpPr>
        <p:spPr>
          <a:xfrm>
            <a:off x="4583833" y="156002"/>
            <a:ext cx="5925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Алгоритм дій для керівника ЗДО</a:t>
            </a:r>
          </a:p>
          <a:p>
            <a:r>
              <a:rPr lang="uk-UA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 час сигналу «Повітряна тривога</a:t>
            </a:r>
            <a:r>
              <a:rPr lang="uk-UA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UA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5127B7-15B8-4CBC-AA64-13A5D6F3E2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9" b="27657"/>
          <a:stretch/>
        </p:blipFill>
        <p:spPr>
          <a:xfrm>
            <a:off x="7326556" y="4616387"/>
            <a:ext cx="2846575" cy="60073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C510A1-EEAC-44EB-A3F7-3F715A3F1F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5" b="377"/>
          <a:stretch/>
        </p:blipFill>
        <p:spPr>
          <a:xfrm>
            <a:off x="7456486" y="2873496"/>
            <a:ext cx="2628869" cy="62654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DCE424-471C-435E-ABF3-6DFFC818CA6F}"/>
              </a:ext>
            </a:extLst>
          </p:cNvPr>
          <p:cNvSpPr txBox="1"/>
          <p:nvPr/>
        </p:nvSpPr>
        <p:spPr>
          <a:xfrm>
            <a:off x="436281" y="1543240"/>
            <a:ext cx="11199128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750"/>
              </a:spcAft>
            </a:pPr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1.Керівник ЗДО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</a:t>
            </a:r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ує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каналу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закладу та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повітряної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оперативною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45BB0E-F081-47D8-A129-C65646A520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30259" r="34548" b="39387"/>
          <a:stretch/>
        </p:blipFill>
        <p:spPr>
          <a:xfrm>
            <a:off x="7178198" y="5329982"/>
            <a:ext cx="2314807" cy="45574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193B48C-EF37-4636-9845-EA36A2138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34022" r="20783"/>
          <a:stretch/>
        </p:blipFill>
        <p:spPr>
          <a:xfrm>
            <a:off x="4794658" y="3821040"/>
            <a:ext cx="2522110" cy="63204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313700A-5517-44A0-90D6-41350C4D94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9" r="18500" b="17425"/>
          <a:stretch/>
        </p:blipFill>
        <p:spPr>
          <a:xfrm>
            <a:off x="1689140" y="4415301"/>
            <a:ext cx="2522110" cy="60073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72D90F0-B948-4E3A-AFE9-B031BD8D38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 r="38975" b="6917"/>
          <a:stretch/>
        </p:blipFill>
        <p:spPr>
          <a:xfrm>
            <a:off x="2091855" y="5207212"/>
            <a:ext cx="2564233" cy="62746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1D00EFB-E45C-4363-AA8C-5F4350F38F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5" b="29674"/>
          <a:stretch/>
        </p:blipFill>
        <p:spPr>
          <a:xfrm>
            <a:off x="2884074" y="5958773"/>
            <a:ext cx="2314807" cy="61234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9AFD917-4963-4A1B-A492-E03FEE6F69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t="11445" r="30826" b="14505"/>
          <a:stretch/>
        </p:blipFill>
        <p:spPr>
          <a:xfrm>
            <a:off x="1550161" y="3630071"/>
            <a:ext cx="2846574" cy="63300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DC292AB-6AE0-4E5F-B181-B42DCCC0D7A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3171" r="23256" b="68056"/>
          <a:stretch/>
        </p:blipFill>
        <p:spPr>
          <a:xfrm>
            <a:off x="4637812" y="2557874"/>
            <a:ext cx="2522110" cy="59278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15A8B-AD77-4E30-97D1-89270C17DB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8" r="28738" b="18935"/>
          <a:stretch/>
        </p:blipFill>
        <p:spPr>
          <a:xfrm>
            <a:off x="7789064" y="3697322"/>
            <a:ext cx="2846575" cy="67320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CF0630B-02FA-4193-924F-1BE3E080C07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9" t="18366" r="14563" b="20509"/>
          <a:stretch/>
        </p:blipFill>
        <p:spPr>
          <a:xfrm>
            <a:off x="5375921" y="5958773"/>
            <a:ext cx="2609941" cy="62249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DF3300E-3CD3-4449-B828-6BB120E25C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66" y="2869399"/>
            <a:ext cx="2182565" cy="62654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152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2" descr="Як діяти під час «повітряної тривоги»: в управлінні цивільного захисту  розповіли як працює система оповіщення » Чернівецький промінь | Новини.  Буковина. Чернів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43" y="111456"/>
            <a:ext cx="2466006" cy="1305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4CE71-702D-4097-96DA-9A53D42346B4}"/>
              </a:ext>
            </a:extLst>
          </p:cNvPr>
          <p:cNvSpPr txBox="1"/>
          <p:nvPr/>
        </p:nvSpPr>
        <p:spPr>
          <a:xfrm>
            <a:off x="3737113" y="156002"/>
            <a:ext cx="6498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Алгоритм дій для керівника ЗДО</a:t>
            </a:r>
          </a:p>
          <a:p>
            <a:r>
              <a:rPr lang="uk-UA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 час сигналу «Повітряна тривога»</a:t>
            </a:r>
            <a:endParaRPr lang="ru-UA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0D997F-24DB-488F-9716-5A9820AB0094}"/>
              </a:ext>
            </a:extLst>
          </p:cNvPr>
          <p:cNvSpPr txBox="1"/>
          <p:nvPr/>
        </p:nvSpPr>
        <p:spPr>
          <a:xfrm>
            <a:off x="265043" y="1299002"/>
            <a:ext cx="11476383" cy="298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/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ознайомлені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найпростішого тимчасового укриття 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правилами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евакуації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укритті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заходи з  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сигналу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повітряної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дошкільної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розміщує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покажчики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руху для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евакуаційних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750"/>
              </a:spcAft>
            </a:pPr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algn="just">
              <a:lnSpc>
                <a:spcPct val="107000"/>
              </a:lnSpc>
              <a:spcAft>
                <a:spcPts val="1950"/>
              </a:spcAft>
            </a:pPr>
            <a:r>
              <a:rPr lang="ru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algn="just">
              <a:lnSpc>
                <a:spcPct val="107000"/>
              </a:lnSpc>
              <a:spcAft>
                <a:spcPts val="1950"/>
              </a:spcAft>
            </a:pPr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993E7F-41BA-4362-B8AA-2E3CBBDD5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97" y="3268275"/>
            <a:ext cx="2454749" cy="3272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A6E4CD-8D7C-47D5-B4DE-BFE2EBB113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26" y="3368977"/>
            <a:ext cx="4095462" cy="3071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5B0535-EAF9-4C14-9330-FC11F4D78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" y="3421977"/>
            <a:ext cx="3827049" cy="2870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587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2" descr="Як діяти під час «повітряної тривоги»: в управлінні цивільного захисту  розповіли як працює система оповіщення » Чернівецький промінь | Новини.  Буковина. Чернів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323" y="230027"/>
            <a:ext cx="2466006" cy="130512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4CE71-702D-4097-96DA-9A53D42346B4}"/>
              </a:ext>
            </a:extLst>
          </p:cNvPr>
          <p:cNvSpPr txBox="1"/>
          <p:nvPr/>
        </p:nvSpPr>
        <p:spPr>
          <a:xfrm>
            <a:off x="3803374" y="156002"/>
            <a:ext cx="643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Алгоритм дій для керівника ЗДО</a:t>
            </a:r>
          </a:p>
          <a:p>
            <a:r>
              <a:rPr lang="uk-UA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 час сигналу «Повітряна тривога»</a:t>
            </a:r>
            <a:endParaRPr lang="ru-UA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F9573-3AD2-4758-879B-872496813D47}"/>
              </a:ext>
            </a:extLst>
          </p:cNvPr>
          <p:cNvSpPr txBox="1"/>
          <p:nvPr/>
        </p:nvSpPr>
        <p:spPr>
          <a:xfrm>
            <a:off x="437323" y="1566944"/>
            <a:ext cx="11357112" cy="444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750"/>
              </a:spcAft>
            </a:pPr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</a:t>
            </a:r>
            <a:r>
              <a:rPr lang="uk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ає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відповідальн</a:t>
            </a:r>
            <a:r>
              <a:rPr lang="uk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 з-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супроводжуватим</a:t>
            </a:r>
            <a:r>
              <a:rPr lang="uk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уть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евакуації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тимчасове найпростіше укриття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відповідальних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евакуації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перевіряють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заклад на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присутніх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950"/>
              </a:spcAft>
            </a:pP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ерівник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вида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письмовий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наказ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повітряної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Вида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ознайомлю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документом  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завчасно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наказі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прописати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дій:якщо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повітряна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тривога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розпочалася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тривають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повітряна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тривога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розпочалася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початку занять.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8.Керівник 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інструкту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учасників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освітнього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повітряної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тривоги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буде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пошкоджено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інтернет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та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мобільний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зв’язок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де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знаходиться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 закладу  і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закінчення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повітряної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тривоги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батьки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зможуть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забрати</a:t>
            </a:r>
            <a:r>
              <a:rPr lang="ru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дитину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166495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C16CC3-EB4B-408B-AB48-88B1678CE70F}"/>
              </a:ext>
            </a:extLst>
          </p:cNvPr>
          <p:cNvSpPr txBox="1"/>
          <p:nvPr/>
        </p:nvSpPr>
        <p:spPr>
          <a:xfrm>
            <a:off x="248273" y="-387424"/>
            <a:ext cx="11387136" cy="4557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Почувши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сигнал «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Повітряна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тривога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порахувати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списку, а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помічники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вихователів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зачинити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вікна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вхідні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двері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усіх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приміщень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перекрити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воду,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вимкнути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світло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одягнути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2" descr="Як діяти під час «повітряної тривоги»: в управлінні цивільного захисту  розповіли як працює система оповіщення » Чернівецький промінь | Новини.  Буковина. Чернів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273" y="198471"/>
            <a:ext cx="3198510" cy="1692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4CE71-702D-4097-96DA-9A53D42346B4}"/>
              </a:ext>
            </a:extLst>
          </p:cNvPr>
          <p:cNvSpPr txBox="1"/>
          <p:nvPr/>
        </p:nvSpPr>
        <p:spPr>
          <a:xfrm>
            <a:off x="3896139" y="388712"/>
            <a:ext cx="7868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Алгоритм дій для педагогів ЗДО</a:t>
            </a:r>
          </a:p>
          <a:p>
            <a:r>
              <a:rPr lang="uk-UA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 час сигналу «Повітряна тривога»</a:t>
            </a:r>
            <a:endParaRPr lang="ru-UA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A92ABC-42C7-4EF0-88EC-F12A999B32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5" y="3358690"/>
            <a:ext cx="2463738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562001-4A4B-458B-9864-42B7E79C8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56" y="3040288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701D66-09B5-46A1-BE58-58C30E1C6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687" y="2637504"/>
            <a:ext cx="3004628" cy="4006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613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C16CC3-EB4B-408B-AB48-88B1678CE70F}"/>
              </a:ext>
            </a:extLst>
          </p:cNvPr>
          <p:cNvSpPr txBox="1"/>
          <p:nvPr/>
        </p:nvSpPr>
        <p:spPr>
          <a:xfrm>
            <a:off x="248273" y="-387424"/>
            <a:ext cx="11585918" cy="7042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звучить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сигнал «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Повітряна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тривога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денного сну,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разом з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помічниками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розбудити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підійняти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одягнути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пройти разом з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черговими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ЗДО в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укриття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собою список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тривожний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рюкзак»,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захисту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(ватно-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марлеві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пов'язки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маркер та пройти в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укриття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 особи, закріплені за кожною групою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допомагати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дітям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пройти в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укриття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вийти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укриття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найкоротшим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шляхом (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краще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спальну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кімнату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собою аптечку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препаратами для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першої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медичної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зробити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медпрацівник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ЗДО).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Обов'язково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гігієни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серветки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сухі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вологі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рушники (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краще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паперові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ємності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чистою водою, яку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замінюють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щодня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ЗДО не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залишати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жодної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нагляду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несуть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персональну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відповідальність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безпеку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2" descr="Як діяти під час «повітряної тривоги»: в управлінні цивільного захисту  розповіли як працює система оповіщення » Чернівецький промінь | Новини.  Буковина. Чернів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273" y="169024"/>
            <a:ext cx="3198510" cy="1692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4CE71-702D-4097-96DA-9A53D42346B4}"/>
              </a:ext>
            </a:extLst>
          </p:cNvPr>
          <p:cNvSpPr txBox="1"/>
          <p:nvPr/>
        </p:nvSpPr>
        <p:spPr>
          <a:xfrm>
            <a:off x="3697357" y="322930"/>
            <a:ext cx="7922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Алгоритм дій для педагогів ЗДО</a:t>
            </a:r>
          </a:p>
          <a:p>
            <a:r>
              <a:rPr lang="uk-UA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 час сигналу  «Повітряна тривога»</a:t>
            </a:r>
            <a:endParaRPr lang="ru-UA" sz="28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23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C16CC3-EB4B-408B-AB48-88B1678CE70F}"/>
              </a:ext>
            </a:extLst>
          </p:cNvPr>
          <p:cNvSpPr txBox="1"/>
          <p:nvPr/>
        </p:nvSpPr>
        <p:spPr>
          <a:xfrm>
            <a:off x="268347" y="1342819"/>
            <a:ext cx="11585917" cy="5305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9.Я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кщо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звучить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сигнал «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Повітряна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тривога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прогулянки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вихователі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організовано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вести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майданчика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укриття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Помічники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вихователів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списки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тривожний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рюкзак» та, разом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відповідальними особами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негайно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підійти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вихователів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допомогти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відвести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укриття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Вихователі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заздалегідь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продумати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дітьми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укритті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підготувати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дитячі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книжечки,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іграшки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олівці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фломастери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розмальовки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занести в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укриття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11.  В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укритті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вихователі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освітню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роботу з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дітьми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наданням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їм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психолого-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педагогічної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надзвичайних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ситуаціях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ЗДО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перебувати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укритті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буде  сигналу «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Відбій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повітряної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тривоги</a:t>
            </a:r>
            <a: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126" y="0"/>
            <a:ext cx="5757874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2" descr="Як діяти під час «повітряної тривоги»: в управлінні цивільного захисту  розповіли як працює система оповіщення » Чернівецький промінь | Новини.  Буковина. Чернів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273" y="234806"/>
            <a:ext cx="3198510" cy="1692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4CE71-702D-4097-96DA-9A53D42346B4}"/>
              </a:ext>
            </a:extLst>
          </p:cNvPr>
          <p:cNvSpPr txBox="1"/>
          <p:nvPr/>
        </p:nvSpPr>
        <p:spPr>
          <a:xfrm>
            <a:off x="3816625" y="388712"/>
            <a:ext cx="8017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Алгоритм дій для педагогів ЗДО</a:t>
            </a:r>
          </a:p>
          <a:p>
            <a:pPr>
              <a:defRPr/>
            </a:pPr>
            <a:r>
              <a:rPr lang="uk-UA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 час сигналу «Повітряна тривога»</a:t>
            </a:r>
            <a:endParaRPr lang="ru-UA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72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1029</Words>
  <Application>Microsoft Office PowerPoint</Application>
  <PresentationFormat>Широкоэкранный</PresentationFormat>
  <Paragraphs>122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Century</vt:lpstr>
      <vt:lpstr>Times New Roman</vt:lpstr>
      <vt:lpstr>Тема Office</vt:lpstr>
      <vt:lpstr> 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</vt:lpstr>
      <vt:lpstr> </vt:lpstr>
      <vt:lpstr>                            Пам’ятай!!!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cp:lastPrinted>2022-12-13T15:12:32Z</cp:lastPrinted>
  <dcterms:created xsi:type="dcterms:W3CDTF">2022-12-02T11:51:14Z</dcterms:created>
  <dcterms:modified xsi:type="dcterms:W3CDTF">2022-12-13T15:16:01Z</dcterms:modified>
</cp:coreProperties>
</file>